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12" r:id="rId2"/>
    <p:sldId id="322" r:id="rId3"/>
    <p:sldId id="323" r:id="rId4"/>
    <p:sldId id="338" r:id="rId5"/>
    <p:sldId id="257" r:id="rId6"/>
    <p:sldId id="321" r:id="rId7"/>
    <p:sldId id="332" r:id="rId8"/>
    <p:sldId id="333" r:id="rId9"/>
    <p:sldId id="334" r:id="rId10"/>
    <p:sldId id="330" r:id="rId11"/>
    <p:sldId id="336" r:id="rId12"/>
    <p:sldId id="335" r:id="rId13"/>
    <p:sldId id="337" r:id="rId14"/>
    <p:sldId id="325" r:id="rId15"/>
    <p:sldId id="326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D8F0D99-711D-3A04-E23A-36DF960D65AB}" name="Brianne Curtis" initials="BC" userId="S::bcurtis@gfo.ca::4d36d49e-32f4-473a-b818-5cd7e50bc43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say Elgersma" initials="LE" lastIdx="3" clrIdx="0">
    <p:extLst>
      <p:ext uri="{19B8F6BF-5375-455C-9EA6-DF929625EA0E}">
        <p15:presenceInfo xmlns:p15="http://schemas.microsoft.com/office/powerpoint/2012/main" userId="S::lindsay@elgersmaconsultingcom.onmicrosoft.com::edbf2e0c-64c3-45a2-89a1-0f3e57608278" providerId="AD"/>
      </p:ext>
    </p:extLst>
  </p:cmAuthor>
  <p:cmAuthor id="2" name="Laura Bonikowsky" initials="LNB" lastIdx="1" clrIdx="1">
    <p:extLst>
      <p:ext uri="{19B8F6BF-5375-455C-9EA6-DF929625EA0E}">
        <p15:presenceInfo xmlns:p15="http://schemas.microsoft.com/office/powerpoint/2012/main" userId="Laura Bonikowsk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09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55" autoAdjust="0"/>
    <p:restoredTop sz="65909" autoAdjust="0"/>
  </p:normalViewPr>
  <p:slideViewPr>
    <p:cSldViewPr snapToGrid="0">
      <p:cViewPr varScale="1">
        <p:scale>
          <a:sx n="52" d="100"/>
          <a:sy n="52" d="100"/>
        </p:scale>
        <p:origin x="2059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0" d="100"/>
        <a:sy n="120" d="100"/>
      </p:scale>
      <p:origin x="0" y="-13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168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D018B-63AE-44BB-B311-756F935CE590}" type="datetimeFigureOut">
              <a:rPr lang="en-CA" smtClean="0"/>
              <a:t>2024-10-03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52B4D-80B6-452C-A7D7-277FD7B18C0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70372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cp.edu.gov.on.ca/en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FavihU8zrW0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QHCSf1MK-Bk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73012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can be done just by sending students for a walk around the classroom. Media is everywhere!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843418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latin typeface="Adobe Clean DC"/>
              </a:rPr>
              <a:t>Students will create advertisements to promote their granola bars using the Audience Worksheet. </a:t>
            </a:r>
            <a:r>
              <a:rPr lang="en-US" sz="1800" dirty="0">
                <a:solidFill>
                  <a:srgbClr val="FF6500"/>
                </a:solidFill>
                <a:latin typeface="Adobe Clean DC"/>
              </a:rPr>
              <a:t>Working in business groups, define their target audience.</a:t>
            </a:r>
          </a:p>
          <a:p>
            <a:endParaRPr lang="en-CA" sz="1800" dirty="0">
              <a:solidFill>
                <a:srgbClr val="FF6500"/>
              </a:solidFill>
              <a:latin typeface="Adobe Clean DC"/>
            </a:endParaRPr>
          </a:p>
          <a:p>
            <a:r>
              <a:rPr lang="en-CA" sz="1800" dirty="0">
                <a:solidFill>
                  <a:srgbClr val="FF6500"/>
                </a:solidFill>
                <a:latin typeface="Adobe Clean DC"/>
              </a:rPr>
              <a:t>They should ask themselves:</a:t>
            </a:r>
            <a:endParaRPr lang="en-CA" sz="1800" dirty="0">
              <a:solidFill>
                <a:srgbClr val="000000"/>
              </a:solidFill>
              <a:latin typeface="Adobe Clean DC"/>
            </a:endParaRPr>
          </a:p>
          <a:p>
            <a:endParaRPr lang="en-CA" sz="1800" dirty="0">
              <a:solidFill>
                <a:srgbClr val="000000"/>
              </a:solidFill>
              <a:latin typeface="Adobe Clean DC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latin typeface="Adobe Clean DC"/>
              </a:rPr>
              <a:t>Who are you targeting to buy your bars?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latin typeface="Adobe Clean DC"/>
              </a:rPr>
              <a:t>Who will watch or read your advertisements?</a:t>
            </a:r>
          </a:p>
          <a:p>
            <a:endParaRPr lang="en-CA" sz="1800" dirty="0">
              <a:solidFill>
                <a:srgbClr val="000000"/>
              </a:solidFill>
              <a:latin typeface="Adobe Clean DC"/>
            </a:endParaRPr>
          </a:p>
          <a:p>
            <a:r>
              <a:rPr lang="en-US" sz="1800" dirty="0">
                <a:solidFill>
                  <a:srgbClr val="000000"/>
                </a:solidFill>
                <a:latin typeface="Adobe Clean DC"/>
              </a:rPr>
              <a:t>Encourage them to be specific! Describe what they know about the life and interests of their audience.</a:t>
            </a:r>
            <a:endParaRPr lang="en-US" sz="1800" dirty="0">
              <a:solidFill>
                <a:prstClr val="black"/>
              </a:solidFill>
              <a:latin typeface="Adobe Clean DC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750643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Tip: If students are lost, repeat slide 10 to begin to clarify.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49494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Language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A Literacy Connections and Applications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A2.4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Demonstrate an understanding of the forms, </a:t>
            </a:r>
            <a:r>
              <a:rPr lang="en-CA" sz="1800" u="none" strike="noStrike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conventions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and techniques of </a:t>
            </a:r>
            <a:r>
              <a:rPr lang="en-CA" sz="1800" u="none" strike="noStrike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digital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and </a:t>
            </a:r>
            <a:r>
              <a:rPr lang="en-CA" sz="1800" u="none" strike="noStrike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media texts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and apply this understanding when analyzing texts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A2.5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Demonstrate an understanding of the interrelationships between the form, message, and context of a text, the audience, and the creator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Agriculture/Agri-Foods Themes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0000"/>
              </a:buClr>
              <a:buSzPts val="1100"/>
              <a:buFont typeface="Symbol" pitchFamily="2" charset="2"/>
              <a:buChar char=""/>
            </a:pP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Grain-based products are not only tasty and part of a balanced diet, they are economically good choices.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076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32436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solidFill>
                  <a:schemeClr val="tx1"/>
                </a:solidFill>
                <a:latin typeface="+mn-lt"/>
              </a:rPr>
              <a:t>Learning Objectives</a:t>
            </a:r>
          </a:p>
          <a:p>
            <a:pPr marL="171450" lvl="0" indent="-1714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200" dirty="0"/>
              <a:t>Promote a food product. 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50832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Explain: the images represent different types of media. Each graphic shows a medium; together they are the media. When we say “media,” we mean all of the ways of spreading news, information, opinions, and ideas.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52246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Media?: </a:t>
            </a:r>
            <a:r>
              <a:rPr lang="en-CA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18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https://youtu.be/FavihU8zrW0</a:t>
            </a:r>
            <a:r>
              <a:rPr lang="en-US" sz="18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u="none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(1:35)</a:t>
            </a:r>
            <a:endParaRPr lang="en-CA" sz="1800" u="none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dirty="0"/>
              <a:t>Wacky Media Songs: Media is Everywhere! </a:t>
            </a:r>
            <a:r>
              <a:rPr lang="en-CA" sz="1800" u="sng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https://www.youtube.com/watch?v=QHCSf1MK-Bk</a:t>
            </a:r>
            <a:r>
              <a:rPr lang="en-CA" sz="1800" u="sng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/>
              <a:t>(2:00)</a:t>
            </a:r>
          </a:p>
          <a:p>
            <a:endParaRPr lang="en-US" dirty="0"/>
          </a:p>
          <a:p>
            <a:r>
              <a:rPr lang="en-U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 a discussion about all the ways students receive information. Ask whether there are some in the video they were not aware of.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70320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Continue the discussion about types of media. Ask if this list included some students had not been not aware of.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08628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Explain: “audience” means a group of people, like people in a theatre watching a movie, or people watching a game on TV, or people looking for a new restaurant. </a:t>
            </a:r>
          </a:p>
          <a:p>
            <a:endParaRPr lang="en-CA" dirty="0"/>
          </a:p>
          <a:p>
            <a:r>
              <a:rPr lang="en-CA" dirty="0"/>
              <a:t>There could be more than one reason to reach an audience.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99777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clarify, prompt students to think about activities they do that have an audience—like hockey or dance. </a:t>
            </a:r>
          </a:p>
          <a:p>
            <a:endParaRPr lang="en-US" dirty="0"/>
          </a:p>
          <a:p>
            <a:r>
              <a:rPr lang="en-US" dirty="0"/>
              <a:t>Their audience likes to watch hockey or dance. That is what the audience members have in common; they are part of the demographics for hockey or dance. Hockey players and dancers would form other demographics.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77232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C9B0BE-9E87-408E-BE07-3C11D8827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136" y="230794"/>
            <a:ext cx="7550870" cy="414533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91AEFB-B151-492A-9947-CBE4C4DBC9F3}"/>
              </a:ext>
            </a:extLst>
          </p:cNvPr>
          <p:cNvSpPr/>
          <p:nvPr userDrawn="1"/>
        </p:nvSpPr>
        <p:spPr>
          <a:xfrm>
            <a:off x="685801" y="4694549"/>
            <a:ext cx="7822480" cy="1112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2E2E68F-9FB4-44AC-964F-4A19EFB514A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23076" y="4925564"/>
            <a:ext cx="7588577" cy="796506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6"/>
                </a:solidFill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 err="1"/>
              <a:t>Xxxxxxxxx</a:t>
            </a:r>
            <a:r>
              <a:rPr lang="en-US" dirty="0"/>
              <a:t> x </a:t>
            </a:r>
            <a:r>
              <a:rPr lang="en-US" dirty="0" err="1"/>
              <a:t>xxxxxx</a:t>
            </a:r>
            <a:r>
              <a:rPr lang="en-US" dirty="0"/>
              <a:t> </a:t>
            </a:r>
            <a:r>
              <a:rPr lang="en-US" dirty="0" err="1"/>
              <a:t>xxxxx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1CB7407-2DED-4D80-A275-67583C793BD1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5801" y="5953085"/>
            <a:ext cx="917346" cy="62708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en-US" dirty="0"/>
              <a:t>G3S09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33050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307F5BE-1879-4F76-AFC2-5CF1AB16A7D9}"/>
              </a:ext>
            </a:extLst>
          </p:cNvPr>
          <p:cNvSpPr/>
          <p:nvPr userDrawn="1"/>
        </p:nvSpPr>
        <p:spPr>
          <a:xfrm>
            <a:off x="638076" y="355699"/>
            <a:ext cx="7877274" cy="588484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0388" y="556184"/>
            <a:ext cx="5938887" cy="778208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6600"/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0388" y="1343735"/>
            <a:ext cx="7418895" cy="4736554"/>
          </a:xfrm>
        </p:spPr>
        <p:txBody>
          <a:bodyPr/>
          <a:lstStyle>
            <a:lvl1pPr>
              <a:defRPr sz="2400"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777FFD-47FF-46B5-9557-294CEE911C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9439" y="8828"/>
            <a:ext cx="2414561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76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4FFFE19-4F6F-4CDF-B4BF-37E003BCFCAE}"/>
              </a:ext>
            </a:extLst>
          </p:cNvPr>
          <p:cNvSpPr/>
          <p:nvPr userDrawn="1"/>
        </p:nvSpPr>
        <p:spPr>
          <a:xfrm>
            <a:off x="638076" y="355698"/>
            <a:ext cx="7877274" cy="588484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777FFD-47FF-46B5-9557-294CEE911C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9439" y="8828"/>
            <a:ext cx="2414561" cy="1325563"/>
          </a:xfrm>
          <a:prstGeom prst="rect">
            <a:avLst/>
          </a:prstGeom>
        </p:spPr>
      </p:pic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AD9CA26-19F8-423D-A918-8677BF68F37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923594" y="3635918"/>
            <a:ext cx="3007003" cy="2930255"/>
          </a:xfrm>
          <a:prstGeom prst="flowChartConnector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F07DCA-30DF-4FD5-A55D-B9A1F4376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8" y="556184"/>
            <a:ext cx="5948314" cy="778208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6600"/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8A57F65-F6A5-4470-A1BB-06A4A7C0B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8" y="1346341"/>
            <a:ext cx="7428322" cy="4752801"/>
          </a:xfrm>
        </p:spPr>
        <p:txBody>
          <a:bodyPr/>
          <a:lstStyle>
            <a:lvl1pPr>
              <a:defRPr sz="2400"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1680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C9B0BE-9E87-408E-BE07-3C11D8827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3" b="15599"/>
          <a:stretch/>
        </p:blipFill>
        <p:spPr>
          <a:xfrm>
            <a:off x="2955963" y="179404"/>
            <a:ext cx="3666363" cy="2012786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A41AD9C-BA5D-45A5-8485-A0FE5FC0806D}"/>
              </a:ext>
            </a:extLst>
          </p:cNvPr>
          <p:cNvSpPr/>
          <p:nvPr userDrawn="1"/>
        </p:nvSpPr>
        <p:spPr>
          <a:xfrm>
            <a:off x="4309371" y="5931262"/>
            <a:ext cx="1200808" cy="79021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1" name="Picture 4" descr="C:\Users\ecalhoun@gfo.ca\AppData\Local\Microsoft\Windows\Temporary Internet Files\Content.Outlook\DJ5WIKHZ\GIEG logo - color.jpg">
            <a:extLst>
              <a:ext uri="{FF2B5EF4-FFF2-40B4-BE49-F238E27FC236}">
                <a16:creationId xmlns:a16="http://schemas.microsoft.com/office/drawing/2014/main" id="{22605C6C-7CC5-4A78-9B96-68E0F56DF9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8527" y="6021848"/>
            <a:ext cx="1003593" cy="65674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85B340A-6313-4F32-B417-2FF3F44C1740}"/>
              </a:ext>
            </a:extLst>
          </p:cNvPr>
          <p:cNvSpPr/>
          <p:nvPr userDrawn="1"/>
        </p:nvSpPr>
        <p:spPr>
          <a:xfrm>
            <a:off x="628650" y="2371121"/>
            <a:ext cx="7877274" cy="340307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5DEE7D2-65AD-4AEE-B416-A26C2EAC3F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8575" y="3125445"/>
            <a:ext cx="7491854" cy="2596625"/>
          </a:xfrm>
        </p:spPr>
        <p:txBody>
          <a:bodyPr/>
          <a:lstStyle>
            <a:lvl1pPr>
              <a:defRPr sz="2400">
                <a:solidFill>
                  <a:schemeClr val="accent6"/>
                </a:solidFill>
                <a:latin typeface="Arial Rounded MT Bold" panose="020F0704030504030204" pitchFamily="34" charset="0"/>
              </a:defRPr>
            </a:lvl1pPr>
            <a:lvl2pPr>
              <a:defRPr sz="2000">
                <a:solidFill>
                  <a:schemeClr val="accent6"/>
                </a:solidFill>
                <a:latin typeface="Arial Rounded MT Bold" panose="020F0704030504030204" pitchFamily="34" charset="0"/>
              </a:defRPr>
            </a:lvl2pPr>
            <a:lvl3pPr>
              <a:defRPr sz="1800">
                <a:solidFill>
                  <a:schemeClr val="accent6"/>
                </a:solidFill>
                <a:latin typeface="Arial Rounded MT Bold" panose="020F0704030504030204" pitchFamily="34" charset="0"/>
              </a:defRPr>
            </a:lvl3pPr>
            <a:lvl4pPr>
              <a:defRPr sz="1600">
                <a:solidFill>
                  <a:schemeClr val="accent6"/>
                </a:solidFill>
                <a:latin typeface="Arial Rounded MT Bold" panose="020F0704030504030204" pitchFamily="34" charset="0"/>
              </a:defRPr>
            </a:lvl4pPr>
            <a:lvl5pPr>
              <a:defRPr sz="1600">
                <a:solidFill>
                  <a:schemeClr val="accent6"/>
                </a:solidFill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ubtitle 3">
            <a:extLst>
              <a:ext uri="{FF2B5EF4-FFF2-40B4-BE49-F238E27FC236}">
                <a16:creationId xmlns:a16="http://schemas.microsoft.com/office/drawing/2014/main" id="{D2DE9F8A-6237-4EC7-9B79-CB9767625D6D}"/>
              </a:ext>
            </a:extLst>
          </p:cNvPr>
          <p:cNvSpPr txBox="1">
            <a:spLocks/>
          </p:cNvSpPr>
          <p:nvPr userDrawn="1"/>
        </p:nvSpPr>
        <p:spPr>
          <a:xfrm>
            <a:off x="888575" y="2512394"/>
            <a:ext cx="7626775" cy="613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6"/>
                </a:solidFill>
              </a:rPr>
              <a:t>What’s next?</a:t>
            </a:r>
            <a:endParaRPr lang="en-CA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151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BC88181-DF5C-45ED-A5AD-8C82628CF1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 r="10729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Graphical user interface&#10;&#10;Description automatically generated">
            <a:extLst>
              <a:ext uri="{FF2B5EF4-FFF2-40B4-BE49-F238E27FC236}">
                <a16:creationId xmlns:a16="http://schemas.microsoft.com/office/drawing/2014/main" id="{9A530123-AE99-4467-BC86-7E4003B5DEB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062" y="4020009"/>
            <a:ext cx="1188720" cy="586949"/>
          </a:xfrm>
          <a:prstGeom prst="rect">
            <a:avLst/>
          </a:prstGeom>
        </p:spPr>
      </p:pic>
      <p:pic>
        <p:nvPicPr>
          <p:cNvPr id="13" name="Picture 12" descr="A picture containing toy&#10;&#10;Description automatically generated">
            <a:extLst>
              <a:ext uri="{FF2B5EF4-FFF2-40B4-BE49-F238E27FC236}">
                <a16:creationId xmlns:a16="http://schemas.microsoft.com/office/drawing/2014/main" id="{01F68696-CCB1-482F-AD45-D8CB3E14F8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92" r="19334"/>
          <a:stretch/>
        </p:blipFill>
        <p:spPr>
          <a:xfrm rot="21388702">
            <a:off x="7994558" y="4234511"/>
            <a:ext cx="1124541" cy="408893"/>
          </a:xfrm>
          <a:prstGeom prst="rect">
            <a:avLst/>
          </a:prstGeom>
        </p:spPr>
      </p:pic>
      <p:pic>
        <p:nvPicPr>
          <p:cNvPr id="18" name="Picture 17" descr="Background pattern&#10;&#10;Description automatically generated">
            <a:extLst>
              <a:ext uri="{FF2B5EF4-FFF2-40B4-BE49-F238E27FC236}">
                <a16:creationId xmlns:a16="http://schemas.microsoft.com/office/drawing/2014/main" id="{3BE8D887-2E92-45A4-90FE-FF4BB38C1B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09" b="85244"/>
          <a:stretch/>
        </p:blipFill>
        <p:spPr>
          <a:xfrm>
            <a:off x="352765" y="1238720"/>
            <a:ext cx="392194" cy="331474"/>
          </a:xfrm>
          <a:prstGeom prst="rect">
            <a:avLst/>
          </a:prstGeom>
        </p:spPr>
      </p:pic>
      <p:pic>
        <p:nvPicPr>
          <p:cNvPr id="20" name="Picture 19" descr="Background pattern&#10;&#10;Description automatically generated">
            <a:extLst>
              <a:ext uri="{FF2B5EF4-FFF2-40B4-BE49-F238E27FC236}">
                <a16:creationId xmlns:a16="http://schemas.microsoft.com/office/drawing/2014/main" id="{16AFEC8E-0E08-4098-83CD-3FE0237619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7" t="72424" r="43207" b="5621"/>
          <a:stretch/>
        </p:blipFill>
        <p:spPr>
          <a:xfrm flipH="1">
            <a:off x="27953" y="1448423"/>
            <a:ext cx="572743" cy="507494"/>
          </a:xfrm>
          <a:prstGeom prst="rect">
            <a:avLst/>
          </a:prstGeom>
        </p:spPr>
      </p:pic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51F69743-F2E6-434D-82AB-8D2403B263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4" t="25555" r="75545" b="55000"/>
          <a:stretch/>
        </p:blipFill>
        <p:spPr>
          <a:xfrm>
            <a:off x="8503083" y="3295014"/>
            <a:ext cx="366713" cy="349251"/>
          </a:xfrm>
          <a:prstGeom prst="rect">
            <a:avLst/>
          </a:prstGeom>
        </p:spPr>
      </p:pic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95789B87-2D03-446C-8B94-2D96CC746C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4" t="25555" r="75545" b="55000"/>
          <a:stretch/>
        </p:blipFill>
        <p:spPr>
          <a:xfrm rot="319825">
            <a:off x="8635640" y="3044615"/>
            <a:ext cx="366713" cy="349251"/>
          </a:xfrm>
          <a:prstGeom prst="rect">
            <a:avLst/>
          </a:prstGeom>
        </p:spPr>
      </p:pic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4E99BA1A-54F3-4F58-A326-5CBD25A8A7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29" t="31403" r="16737" b="48436"/>
          <a:stretch/>
        </p:blipFill>
        <p:spPr>
          <a:xfrm flipH="1">
            <a:off x="293991" y="304635"/>
            <a:ext cx="568339" cy="501015"/>
          </a:xfrm>
          <a:prstGeom prst="rect">
            <a:avLst/>
          </a:prstGeom>
        </p:spPr>
      </p:pic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52EDC74B-B62C-4422-84AD-B3642C9137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7" t="14452" r="44574" b="67048"/>
          <a:stretch/>
        </p:blipFill>
        <p:spPr>
          <a:xfrm>
            <a:off x="2245" y="104238"/>
            <a:ext cx="584200" cy="45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7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Arial Rounded MT Bold" panose="020F07040305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FavihU8zrW0?feature=oembed" TargetMode="Externa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8647AE-EC0F-4FF6-8298-3F9A66EA4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latin typeface="Lexend Deca Medium" pitchFamily="2" charset="77"/>
              </a:rPr>
              <a:t>Stage 6</a:t>
            </a:r>
          </a:p>
          <a:p>
            <a:r>
              <a:rPr lang="en-US" dirty="0">
                <a:latin typeface="Lexend Deca Medium" pitchFamily="2" charset="77"/>
              </a:rPr>
              <a:t>Lesson 2: Media and Audience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7F0E83-8D0E-5909-F5EA-D4589F5043E6}"/>
              </a:ext>
            </a:extLst>
          </p:cNvPr>
          <p:cNvSpPr/>
          <p:nvPr/>
        </p:nvSpPr>
        <p:spPr>
          <a:xfrm>
            <a:off x="0" y="6244885"/>
            <a:ext cx="9144000" cy="345440"/>
          </a:xfrm>
          <a:prstGeom prst="rect">
            <a:avLst/>
          </a:prstGeom>
          <a:solidFill>
            <a:srgbClr val="9549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D3906-10BA-3409-48EB-14F0895A4643}"/>
              </a:ext>
            </a:extLst>
          </p:cNvPr>
          <p:cNvSpPr txBox="1">
            <a:spLocks/>
          </p:cNvSpPr>
          <p:nvPr/>
        </p:nvSpPr>
        <p:spPr>
          <a:xfrm>
            <a:off x="685801" y="6032945"/>
            <a:ext cx="8175170" cy="627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1100" dirty="0">
              <a:solidFill>
                <a:srgbClr val="000000"/>
              </a:solidFill>
              <a:latin typeface="IIKLH K+ Arial MT"/>
            </a:endParaRPr>
          </a:p>
          <a:p>
            <a:r>
              <a:rPr lang="en-US" sz="1100" dirty="0">
                <a:solidFill>
                  <a:schemeClr val="bg1"/>
                </a:solidFill>
                <a:latin typeface="IIKLH K+ Arial MT"/>
              </a:rPr>
              <a:t>© The National Farmers’ Union of England and Wales - All rights reserved. These resources may be reproduced for educational use only.</a:t>
            </a:r>
            <a:endParaRPr lang="en-CA" sz="1050" dirty="0">
              <a:solidFill>
                <a:schemeClr val="bg1"/>
              </a:solidFill>
            </a:endParaRPr>
          </a:p>
          <a:p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444927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C2C0460-C0BA-2BED-D427-C0E945519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033" y="758858"/>
            <a:ext cx="5948314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Audience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4FB49C-AEC4-64C7-96C6-E2C051071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836" y="1941816"/>
            <a:ext cx="6766327" cy="415732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Lexend Deca Light" pitchFamily="2" charset="77"/>
              </a:rPr>
              <a:t>The </a:t>
            </a:r>
            <a:r>
              <a:rPr lang="en-US" sz="2000" dirty="0">
                <a:solidFill>
                  <a:srgbClr val="FF6600"/>
                </a:solidFill>
                <a:latin typeface="Lexend Deca Light" pitchFamily="2" charset="77"/>
              </a:rPr>
              <a:t>target audience </a:t>
            </a:r>
            <a:r>
              <a:rPr lang="en-US" sz="2000" dirty="0">
                <a:latin typeface="Lexend Deca Light" pitchFamily="2" charset="77"/>
              </a:rPr>
              <a:t>is the people you want to reach. You will use media  to reach them.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Lexend Deca Light" pitchFamily="2" charset="77"/>
              </a:rPr>
              <a:t>An audience is specific and has things in common, such as: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interests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CA" sz="2000" dirty="0">
                <a:latin typeface="Lexend Deca Light" pitchFamily="2" charset="77"/>
              </a:rPr>
              <a:t>behaviours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Lexend Deca Light" pitchFamily="2" charset="77"/>
              </a:rPr>
              <a:t>We call groups of people with things in common demographics.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6600"/>
              </a:solidFill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6600"/>
                </a:solidFill>
                <a:latin typeface="Lexend Deca Light" pitchFamily="2" charset="77"/>
              </a:rPr>
              <a:t>What else could describe an audience?</a:t>
            </a:r>
          </a:p>
        </p:txBody>
      </p:sp>
    </p:spTree>
    <p:extLst>
      <p:ext uri="{BB962C8B-B14F-4D97-AF65-F5344CB8AC3E}">
        <p14:creationId xmlns:p14="http://schemas.microsoft.com/office/powerpoint/2010/main" val="4276207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879031-2268-824F-3207-5D0AF4794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288" y="1754877"/>
            <a:ext cx="6807423" cy="44264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6600"/>
                </a:solidFill>
                <a:latin typeface="Lexend Deca Black" pitchFamily="2" charset="77"/>
              </a:rPr>
              <a:t>Media is everywhere! </a:t>
            </a:r>
            <a:r>
              <a:rPr lang="en-US" sz="4000" dirty="0">
                <a:solidFill>
                  <a:srgbClr val="FF6600"/>
                </a:solidFill>
                <a:latin typeface="Lexend Deca Medium" pitchFamily="2" charset="77"/>
              </a:rPr>
              <a:t>Find examples of media in your classroom and talk about them.</a:t>
            </a:r>
          </a:p>
          <a:p>
            <a:pPr marL="0" indent="0" algn="ctr">
              <a:buNone/>
            </a:pPr>
            <a:endParaRPr lang="en-US" sz="1400" dirty="0">
              <a:solidFill>
                <a:srgbClr val="FF6600"/>
              </a:solidFill>
              <a:latin typeface="Lexend Deca Medium" pitchFamily="2" charset="77"/>
            </a:endParaRPr>
          </a:p>
          <a:p>
            <a:pPr algn="ctr"/>
            <a:r>
              <a:rPr lang="en-US" sz="3200" dirty="0">
                <a:solidFill>
                  <a:srgbClr val="FF6600"/>
                </a:solidFill>
                <a:latin typeface="Lexend Deca Medium" pitchFamily="2" charset="77"/>
              </a:rPr>
              <a:t>Who was it made for?</a:t>
            </a:r>
          </a:p>
          <a:p>
            <a:pPr algn="ctr"/>
            <a:r>
              <a:rPr lang="en-US" sz="3200" dirty="0">
                <a:solidFill>
                  <a:srgbClr val="FF6600"/>
                </a:solidFill>
                <a:latin typeface="Lexend Deca Medium" pitchFamily="2" charset="77"/>
              </a:rPr>
              <a:t>What was the purpose?</a:t>
            </a:r>
          </a:p>
        </p:txBody>
      </p:sp>
    </p:spTree>
    <p:extLst>
      <p:ext uri="{BB962C8B-B14F-4D97-AF65-F5344CB8AC3E}">
        <p14:creationId xmlns:p14="http://schemas.microsoft.com/office/powerpoint/2010/main" val="1834679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C2C0460-C0BA-2BED-D427-C0E945519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8" y="758858"/>
            <a:ext cx="5948314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ACTION: Audience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4FB49C-AEC4-64C7-96C6-E2C051071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8" y="1705510"/>
            <a:ext cx="7428322" cy="4393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You will create advertisements to promote your granola bars.  </a:t>
            </a:r>
          </a:p>
          <a:p>
            <a:pPr marL="0" indent="0">
              <a:buNone/>
            </a:pPr>
            <a:endParaRPr lang="en-US" sz="2000" dirty="0">
              <a:solidFill>
                <a:srgbClr val="FF6600"/>
              </a:solidFill>
              <a:latin typeface="Lexend Deca Light" pitchFamily="2" charset="77"/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6600"/>
                </a:solidFill>
                <a:latin typeface="Lexend Deca Light" pitchFamily="2" charset="77"/>
              </a:rPr>
              <a:t>Working in your business groups, define your target audience.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lvl="1"/>
            <a:r>
              <a:rPr lang="en-US" sz="2000" dirty="0">
                <a:latin typeface="Lexend Deca Light" pitchFamily="2" charset="77"/>
              </a:rPr>
              <a:t>Who are you targeting to buy your bars?</a:t>
            </a:r>
          </a:p>
          <a:p>
            <a:pPr lvl="1"/>
            <a:r>
              <a:rPr lang="en-US" sz="2000" dirty="0">
                <a:latin typeface="Lexend Deca Light" pitchFamily="2" charset="77"/>
              </a:rPr>
              <a:t>Who will watch or read your advertisements?</a:t>
            </a:r>
          </a:p>
          <a:p>
            <a:endParaRPr lang="en-US" sz="2000" dirty="0">
              <a:solidFill>
                <a:srgbClr val="FF6600"/>
              </a:solidFill>
              <a:latin typeface="Lexend Deca Light" pitchFamily="2" charset="77"/>
            </a:endParaRP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TIP: Be specific! Describe what you know about their life and interests.</a:t>
            </a:r>
          </a:p>
        </p:txBody>
      </p:sp>
    </p:spTree>
    <p:extLst>
      <p:ext uri="{BB962C8B-B14F-4D97-AF65-F5344CB8AC3E}">
        <p14:creationId xmlns:p14="http://schemas.microsoft.com/office/powerpoint/2010/main" val="2152524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502226E-BDC9-DA87-BFE5-3DBA30DB7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828" y="698424"/>
            <a:ext cx="5948314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Audience Worksheet</a:t>
            </a:r>
          </a:p>
        </p:txBody>
      </p:sp>
      <p:pic>
        <p:nvPicPr>
          <p:cNvPr id="6" name="Picture 5" descr="A questionnaire with text&#10;&#10;Description automatically generated with medium confidence">
            <a:extLst>
              <a:ext uri="{FF2B5EF4-FFF2-40B4-BE49-F238E27FC236}">
                <a16:creationId xmlns:a16="http://schemas.microsoft.com/office/drawing/2014/main" id="{F0E414A2-15F1-CFCB-0973-3E91AEA42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617" y="1961002"/>
            <a:ext cx="2926778" cy="380632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1000"/>
              </a:prstClr>
            </a:outerShdw>
          </a:effectLst>
        </p:spPr>
      </p:pic>
      <p:pic>
        <p:nvPicPr>
          <p:cNvPr id="9" name="Picture 8" descr="A white paper with black text&#10;&#10;Description automatically generated">
            <a:extLst>
              <a:ext uri="{FF2B5EF4-FFF2-40B4-BE49-F238E27FC236}">
                <a16:creationId xmlns:a16="http://schemas.microsoft.com/office/drawing/2014/main" id="{CCDACFAC-CFB8-3D6A-D230-66E27D3C2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606" y="1961642"/>
            <a:ext cx="2926777" cy="3817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8052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F1B9C7-F9F0-8BFA-9ECD-534EBF6A2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800" dirty="0">
                <a:solidFill>
                  <a:srgbClr val="FF6600"/>
                </a:solidFill>
                <a:latin typeface="Lexend Deca Medium" pitchFamily="2" charset="77"/>
              </a:rPr>
              <a:t>Finger Poll</a:t>
            </a:r>
          </a:p>
          <a:p>
            <a:pPr marL="0" indent="0">
              <a:buNone/>
            </a:pPr>
            <a:endParaRPr lang="en-US" dirty="0">
              <a:latin typeface="Lexend Deca Medium" pitchFamily="2" charset="77"/>
            </a:endParaRPr>
          </a:p>
          <a:p>
            <a:pPr marL="0" indent="0">
              <a:buNone/>
            </a:pPr>
            <a:r>
              <a:rPr lang="en-US" dirty="0">
                <a:latin typeface="Lexend Deca Medium" pitchFamily="2" charset="77"/>
              </a:rPr>
              <a:t>Hold up the number of fingers that represent your understanding about audience.</a:t>
            </a:r>
          </a:p>
          <a:p>
            <a:pPr marL="0" indent="0">
              <a:buNone/>
            </a:pPr>
            <a:r>
              <a:rPr lang="en-US" dirty="0">
                <a:latin typeface="Lexend Deca Medium" pitchFamily="2" charset="77"/>
              </a:rPr>
              <a:t> </a:t>
            </a:r>
          </a:p>
          <a:p>
            <a:pPr marL="0" indent="0">
              <a:buNone/>
            </a:pPr>
            <a:r>
              <a:rPr lang="en-US" dirty="0">
                <a:latin typeface="Lexend Deca Medium" pitchFamily="2" charset="77"/>
              </a:rPr>
              <a:t>5 = I can teach this to a classmate.  </a:t>
            </a:r>
          </a:p>
          <a:p>
            <a:pPr marL="0" indent="0">
              <a:buNone/>
            </a:pPr>
            <a:r>
              <a:rPr lang="en-US" dirty="0">
                <a:latin typeface="Lexend Deca Medium" pitchFamily="2" charset="77"/>
              </a:rPr>
              <a:t>1 = I am so lost!</a:t>
            </a:r>
            <a:endParaRPr lang="en-US" dirty="0">
              <a:highlight>
                <a:srgbClr val="FFFF00"/>
              </a:highlight>
              <a:latin typeface="Lexend Deca Medium" pitchFamily="2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6728CB-F981-EB83-F42A-8DFDC33FBB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491" y="4327957"/>
            <a:ext cx="1829121" cy="160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02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F1B9C7-F9F0-8BFA-9ECD-534EBF6A2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6694" y="1993186"/>
            <a:ext cx="3218147" cy="40545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Now that you’ve defined your audience and how you can reach them, it’s time to promote!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In lesson 3, you </a:t>
            </a:r>
            <a:r>
              <a:rPr lang="en-US" sz="2000">
                <a:latin typeface="Lexend Deca Light" pitchFamily="2" charset="77"/>
              </a:rPr>
              <a:t>will </a:t>
            </a:r>
            <a:br>
              <a:rPr lang="en-US" sz="2000">
                <a:latin typeface="Lexend Deca Light" pitchFamily="2" charset="77"/>
              </a:rPr>
            </a:br>
            <a:r>
              <a:rPr lang="en-US" sz="2000">
                <a:latin typeface="Lexend Deca Light" pitchFamily="2" charset="77"/>
              </a:rPr>
              <a:t>learn </a:t>
            </a:r>
            <a:r>
              <a:rPr lang="en-US" sz="2000" dirty="0">
                <a:latin typeface="Lexend Deca Light" pitchFamily="2" charset="77"/>
              </a:rPr>
              <a:t>how to focus people’s </a:t>
            </a:r>
            <a:r>
              <a:rPr lang="en-US" sz="2000">
                <a:latin typeface="Lexend Deca Light" pitchFamily="2" charset="77"/>
              </a:rPr>
              <a:t>attention </a:t>
            </a:r>
            <a:br>
              <a:rPr lang="en-US" sz="2000">
                <a:latin typeface="Lexend Deca Light" pitchFamily="2" charset="77"/>
              </a:rPr>
            </a:br>
            <a:r>
              <a:rPr lang="en-US" sz="2000">
                <a:latin typeface="Lexend Deca Light" pitchFamily="2" charset="77"/>
              </a:rPr>
              <a:t>on </a:t>
            </a:r>
            <a:r>
              <a:rPr lang="en-US" sz="2000" dirty="0">
                <a:latin typeface="Lexend Deca Light" pitchFamily="2" charset="77"/>
              </a:rPr>
              <a:t>your granola bars.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D2DD14-4E52-FDBC-49A8-CC84D217C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788" y="718744"/>
            <a:ext cx="5938887" cy="778208"/>
          </a:xfrm>
        </p:spPr>
        <p:txBody>
          <a:bodyPr>
            <a:normAutofit/>
          </a:bodyPr>
          <a:lstStyle/>
          <a:p>
            <a:r>
              <a:rPr lang="en-US" dirty="0">
                <a:latin typeface="Lexend Deca Medium" pitchFamily="2" charset="77"/>
              </a:rPr>
              <a:t>Check In – What’s Next?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8333A5-7342-B074-47DD-CD5ECA7CC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9160" y="2439211"/>
            <a:ext cx="3505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444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7D871-5F59-5645-12D3-6408DB570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414" y="767772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A Note for Teachers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611C10-1A4F-3D10-F4A3-261D56E938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9414" y="1868556"/>
            <a:ext cx="6503777" cy="4221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Students are getting closer to the final goal when they will showcase their product! </a:t>
            </a:r>
          </a:p>
          <a:p>
            <a:pPr marL="0" indent="0">
              <a:buNone/>
            </a:pPr>
            <a:r>
              <a:rPr lang="en-CA" sz="20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But first, they need to define their audience so they’ll know and learn about media as a way to reach that audience. </a:t>
            </a:r>
          </a:p>
          <a:p>
            <a:endParaRPr lang="en-US" sz="2000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16213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91281-FE71-BDEE-11C0-4EE799D8E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8" y="777712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4F143-58D5-EE72-89CB-9B3B47512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8" y="1649895"/>
            <a:ext cx="7418895" cy="4430393"/>
          </a:xfrm>
        </p:spPr>
        <p:txBody>
          <a:bodyPr/>
          <a:lstStyle/>
          <a:p>
            <a:pPr marL="0" indent="0">
              <a:buNone/>
            </a:pPr>
            <a:r>
              <a:rPr lang="en-CA" sz="2000" b="1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Literacy Connections and Applications</a:t>
            </a:r>
          </a:p>
          <a:p>
            <a:r>
              <a:rPr lang="en-CA" sz="18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A2.4 Demonstrate an understanding of the forms, conventions, and techniques of digital and media texts, and apply this understanding when analyzing texts.</a:t>
            </a:r>
          </a:p>
          <a:p>
            <a:r>
              <a:rPr lang="en-CA" sz="1800" dirty="0"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A2.5 Demonstrate an understanding of the interrelationships between the form, message and context of a text, the audience and the creator.</a:t>
            </a:r>
          </a:p>
          <a:p>
            <a:pPr marL="0" indent="0">
              <a:buNone/>
            </a:pPr>
            <a:endParaRPr lang="en-CA" sz="1800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CA" sz="2000" b="1" dirty="0">
                <a:latin typeface="Lexend Deca Light" pitchFamily="2" charset="77"/>
                <a:cs typeface="Times New Roman" panose="02020603050405020304" pitchFamily="18" charset="0"/>
              </a:rPr>
              <a:t>Agriculture/ Agri-Foods Themes</a:t>
            </a:r>
          </a:p>
          <a:p>
            <a:r>
              <a:rPr lang="en-US" sz="1800" dirty="0">
                <a:latin typeface="Lexend Deca Light" pitchFamily="2" charset="77"/>
                <a:cs typeface="Times New Roman" panose="02020603050405020304" pitchFamily="18" charset="0"/>
              </a:rPr>
              <a:t>Grain-based products are not only tasty and part of a balanced diet, but they are also economically good </a:t>
            </a:r>
            <a:r>
              <a:rPr lang="en-CA" sz="1800" dirty="0">
                <a:latin typeface="Lexend Deca Light" pitchFamily="2" charset="77"/>
                <a:cs typeface="Times New Roman" panose="02020603050405020304" pitchFamily="18" charset="0"/>
              </a:rPr>
              <a:t>choices.</a:t>
            </a:r>
          </a:p>
          <a:p>
            <a:endParaRPr lang="en-US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51601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8647AE-EC0F-4FF6-8298-3F9A66EA4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latin typeface="Lexend Deca Medium" pitchFamily="2" charset="77"/>
              </a:rPr>
              <a:t>Stage 6</a:t>
            </a:r>
          </a:p>
          <a:p>
            <a:r>
              <a:rPr lang="en-US" dirty="0">
                <a:latin typeface="Lexend Deca Medium" pitchFamily="2" charset="77"/>
              </a:rPr>
              <a:t>Lesson 2: What is Media &amp; Audience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299047-11DA-3BF0-677F-B20164E1CCE6}"/>
              </a:ext>
            </a:extLst>
          </p:cNvPr>
          <p:cNvSpPr/>
          <p:nvPr/>
        </p:nvSpPr>
        <p:spPr>
          <a:xfrm>
            <a:off x="0" y="6244885"/>
            <a:ext cx="9144000" cy="345440"/>
          </a:xfrm>
          <a:prstGeom prst="rect">
            <a:avLst/>
          </a:prstGeom>
          <a:solidFill>
            <a:srgbClr val="9549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8083D8B-9B6D-0BE6-D6EC-CF02DEDE490B}"/>
              </a:ext>
            </a:extLst>
          </p:cNvPr>
          <p:cNvSpPr txBox="1">
            <a:spLocks/>
          </p:cNvSpPr>
          <p:nvPr/>
        </p:nvSpPr>
        <p:spPr>
          <a:xfrm>
            <a:off x="685801" y="6032945"/>
            <a:ext cx="8175170" cy="627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1100" dirty="0">
              <a:solidFill>
                <a:srgbClr val="000000"/>
              </a:solidFill>
              <a:latin typeface="IIKLH K+ Arial MT"/>
            </a:endParaRPr>
          </a:p>
          <a:p>
            <a:r>
              <a:rPr lang="en-US" sz="1100" dirty="0">
                <a:solidFill>
                  <a:schemeClr val="bg1"/>
                </a:solidFill>
                <a:latin typeface="IIKLH K+ Arial MT"/>
              </a:rPr>
              <a:t>© The National Farmers’ Union of England and Wales - All rights reserved. These resources may be reproduced for educational use only.</a:t>
            </a:r>
            <a:endParaRPr lang="en-CA" sz="1050" dirty="0">
              <a:solidFill>
                <a:schemeClr val="bg1"/>
              </a:solidFill>
            </a:endParaRPr>
          </a:p>
          <a:p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3691943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DA110-8075-4B96-AA4F-F5B9C77F6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65" y="815237"/>
            <a:ext cx="5938887" cy="786547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Learning Goals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0F822-BDF1-49A4-9AB8-F82594FFB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65" y="1757907"/>
            <a:ext cx="7711860" cy="452573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sz="2000" dirty="0">
                <a:latin typeface="Lexend Deca Light" pitchFamily="2" charset="77"/>
              </a:rPr>
              <a:t>Promote a food product.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sz="2000" dirty="0">
                <a:latin typeface="Lexend Deca Light" pitchFamily="2" charset="77"/>
              </a:rPr>
              <a:t>Understand the idea of a target audience</a:t>
            </a:r>
            <a:endParaRPr lang="en-CA" sz="2000" dirty="0">
              <a:latin typeface="Lexend Deca Light" pitchFamily="2" charset="77"/>
            </a:endParaRPr>
          </a:p>
        </p:txBody>
      </p:sp>
      <p:pic>
        <p:nvPicPr>
          <p:cNvPr id="5" name="Picture 4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72F22970-8735-471F-A6E0-5DFAF71DCC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555374">
            <a:off x="6821337" y="4420266"/>
            <a:ext cx="1946162" cy="194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52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92284-0040-F0E9-B4E8-6E3F7115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130" y="676815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Minds ON!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DFA2A-C28F-250C-1417-B0E4EEBDA5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3130" y="1455023"/>
            <a:ext cx="7418895" cy="4569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Can you guess what this picture represents?</a:t>
            </a: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Why?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2E2474-066E-87B8-DECD-BFC28588C1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2748677"/>
            <a:ext cx="6502400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40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EDECC-39E2-53A2-ADD4-AC2915DD0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Lexend Deca Medium" pitchFamily="2" charset="77"/>
              </a:rPr>
              <a:t>What is Media?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F413139-FFFF-E815-35C1-7C1CEB5DA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9" y="1448655"/>
            <a:ext cx="6869068" cy="46316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Media is a way to send a message to many people through writing, speech, or images.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Media is everywhere!  </a:t>
            </a:r>
            <a:r>
              <a:rPr lang="en-US" sz="2000" dirty="0">
                <a:solidFill>
                  <a:srgbClr val="FF6600"/>
                </a:solidFill>
                <a:latin typeface="Lexend Deca Light" pitchFamily="2" charset="77"/>
              </a:rPr>
              <a:t>Watch this!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</p:txBody>
      </p:sp>
      <p:pic>
        <p:nvPicPr>
          <p:cNvPr id="3" name="Online Media 2" descr="MediaWise - Topic 1: What is the media? (Infants and 1st &amp; 2nd class)">
            <a:hlinkClick r:id="" action="ppaction://media"/>
            <a:extLst>
              <a:ext uri="{FF2B5EF4-FFF2-40B4-BE49-F238E27FC236}">
                <a16:creationId xmlns:a16="http://schemas.microsoft.com/office/drawing/2014/main" id="{D35A63A7-9BC9-CACB-3130-AE0A61FA21D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85138" y="3215609"/>
            <a:ext cx="4573724" cy="258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68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0E4BA-6C6E-F994-983B-D28FB939A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856" y="782215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Types of 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E8690-4517-2333-F4BC-3B0439A660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2856" y="1744427"/>
            <a:ext cx="7167019" cy="473655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Lexend Deca Light" pitchFamily="2" charset="77"/>
              </a:rPr>
              <a:t>Marketers use media to send messages about their product to many people at once.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Lexend Deca Light" pitchFamily="2" charset="77"/>
              </a:rPr>
              <a:t>There are many </a:t>
            </a:r>
            <a:r>
              <a:rPr lang="en-US" sz="2000" dirty="0">
                <a:solidFill>
                  <a:srgbClr val="FF6600"/>
                </a:solidFill>
                <a:latin typeface="Lexend Deca Light" pitchFamily="2" charset="77"/>
              </a:rPr>
              <a:t>types of media</a:t>
            </a:r>
            <a:r>
              <a:rPr lang="en-US" sz="2000" dirty="0">
                <a:latin typeface="Lexend Deca Light" pitchFamily="2" charset="77"/>
              </a:rPr>
              <a:t>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Newspapers, magazines, and books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Pictures, posters, and artwork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Technology is used for media, like radio, TV, and social media.</a:t>
            </a:r>
          </a:p>
        </p:txBody>
      </p:sp>
    </p:spTree>
    <p:extLst>
      <p:ext uri="{BB962C8B-B14F-4D97-AF65-F5344CB8AC3E}">
        <p14:creationId xmlns:p14="http://schemas.microsoft.com/office/powerpoint/2010/main" val="2026654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D671B73-12EC-EAAB-191A-5B37E43E1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8" y="758858"/>
            <a:ext cx="5948314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Purpose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960AA9-62B3-1F6A-E85C-E27BE7E2A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8" y="1705510"/>
            <a:ext cx="7428322" cy="439363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dirty="0">
                <a:latin typeface="Lexend Deca Light" pitchFamily="2" charset="77"/>
              </a:rPr>
              <a:t>The </a:t>
            </a:r>
            <a:r>
              <a:rPr lang="en-US" sz="2200" dirty="0">
                <a:solidFill>
                  <a:srgbClr val="FF6600"/>
                </a:solidFill>
                <a:latin typeface="Lexend Deca Light" pitchFamily="2" charset="77"/>
              </a:rPr>
              <a:t>purpose</a:t>
            </a:r>
            <a:r>
              <a:rPr lang="en-US" sz="2200" dirty="0">
                <a:latin typeface="Lexend Deca Light" pitchFamily="2" charset="77"/>
              </a:rPr>
              <a:t> of using media is to reach an audience.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200" dirty="0"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dirty="0">
                <a:latin typeface="Lexend Deca Light" pitchFamily="2" charset="77"/>
              </a:rPr>
              <a:t>Media is used to: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dirty="0">
                <a:latin typeface="Lexend Deca Light" pitchFamily="2" charset="77"/>
              </a:rPr>
              <a:t>entertain you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dirty="0">
                <a:latin typeface="Lexend Deca Light" pitchFamily="2" charset="77"/>
              </a:rPr>
              <a:t>teach you new things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dirty="0">
                <a:latin typeface="Lexend Deca Light" pitchFamily="2" charset="77"/>
              </a:rPr>
              <a:t>change your thinking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dirty="0">
                <a:latin typeface="Lexend Deca Light" pitchFamily="2" charset="77"/>
              </a:rPr>
              <a:t>change your </a:t>
            </a:r>
            <a:r>
              <a:rPr lang="en-CA" sz="2200" dirty="0">
                <a:latin typeface="Lexend Deca Light" pitchFamily="2" charset="77"/>
              </a:rPr>
              <a:t>behaviour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dirty="0">
                <a:latin typeface="Lexend Deca Light" pitchFamily="2" charset="77"/>
              </a:rPr>
              <a:t>sell you things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200" dirty="0"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dirty="0">
                <a:solidFill>
                  <a:srgbClr val="FF6600"/>
                </a:solidFill>
                <a:latin typeface="Lexend Deca Light" pitchFamily="2" charset="77"/>
              </a:rPr>
              <a:t>You are going to create some advertisements for your granola bars. What will your purpose be?</a:t>
            </a:r>
          </a:p>
        </p:txBody>
      </p:sp>
    </p:spTree>
    <p:extLst>
      <p:ext uri="{BB962C8B-B14F-4D97-AF65-F5344CB8AC3E}">
        <p14:creationId xmlns:p14="http://schemas.microsoft.com/office/powerpoint/2010/main" val="2611460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7139</TotalTime>
  <Words>1002</Words>
  <Application>Microsoft Office PowerPoint</Application>
  <PresentationFormat>On-screen Show (4:3)</PresentationFormat>
  <Paragraphs>127</Paragraphs>
  <Slides>15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Adobe Clean DC</vt:lpstr>
      <vt:lpstr>Arial</vt:lpstr>
      <vt:lpstr>Arial Rounded MT Bold</vt:lpstr>
      <vt:lpstr>Calibri</vt:lpstr>
      <vt:lpstr>Century Gothic</vt:lpstr>
      <vt:lpstr>IIKLH K+ Arial MT</vt:lpstr>
      <vt:lpstr>Lexend Deca Black</vt:lpstr>
      <vt:lpstr>Lexend Deca Light</vt:lpstr>
      <vt:lpstr>Lexend Deca Medium</vt:lpstr>
      <vt:lpstr>Symbol</vt:lpstr>
      <vt:lpstr>Office Theme</vt:lpstr>
      <vt:lpstr>PowerPoint Presentation</vt:lpstr>
      <vt:lpstr>A Note for Teachers</vt:lpstr>
      <vt:lpstr>Expectations</vt:lpstr>
      <vt:lpstr>PowerPoint Presentation</vt:lpstr>
      <vt:lpstr>Learning Goals</vt:lpstr>
      <vt:lpstr>Minds ON!</vt:lpstr>
      <vt:lpstr>What is Media?</vt:lpstr>
      <vt:lpstr>Types of Media</vt:lpstr>
      <vt:lpstr>Purpose</vt:lpstr>
      <vt:lpstr>Audience</vt:lpstr>
      <vt:lpstr>PowerPoint Presentation</vt:lpstr>
      <vt:lpstr>ACTION: Audience</vt:lpstr>
      <vt:lpstr>Audience Worksheet</vt:lpstr>
      <vt:lpstr>PowerPoint Presentation</vt:lpstr>
      <vt:lpstr>Check In – What’s Next?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Ratz</dc:creator>
  <cp:lastModifiedBy>Brianne Curtis</cp:lastModifiedBy>
  <cp:revision>149</cp:revision>
  <cp:lastPrinted>2022-12-13T20:08:31Z</cp:lastPrinted>
  <dcterms:created xsi:type="dcterms:W3CDTF">2022-06-20T17:57:32Z</dcterms:created>
  <dcterms:modified xsi:type="dcterms:W3CDTF">2024-10-03T21:30:16Z</dcterms:modified>
</cp:coreProperties>
</file>